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1"/>
  </p:sldMasterIdLst>
  <p:sldIdLst>
    <p:sldId id="256" r:id="rId2"/>
    <p:sldId id="265" r:id="rId3"/>
    <p:sldId id="261" r:id="rId4"/>
    <p:sldId id="262" r:id="rId5"/>
    <p:sldId id="263" r:id="rId6"/>
    <p:sldId id="264" r:id="rId7"/>
    <p:sldId id="257" r:id="rId8"/>
    <p:sldId id="258" r:id="rId9"/>
    <p:sldId id="25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51" autoAdjust="0"/>
  </p:normalViewPr>
  <p:slideViewPr>
    <p:cSldViewPr snapToGrid="0" snapToObjects="1">
      <p:cViewPr varScale="1">
        <p:scale>
          <a:sx n="69" d="100"/>
          <a:sy n="69" d="100"/>
        </p:scale>
        <p:origin x="-168" y="-96"/>
      </p:cViewPr>
      <p:guideLst>
        <p:guide orient="horz" pos="2160"/>
        <p:guide pos="2880"/>
      </p:guideLst>
    </p:cSldViewPr>
  </p:slideViewPr>
  <p:outlineViewPr>
    <p:cViewPr>
      <p:scale>
        <a:sx n="33" d="100"/>
        <a:sy n="33" d="100"/>
      </p:scale>
      <p:origin x="0" y="115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9EE602-F96A-FD48-BE8D-0603A7FE15D7}"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07992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EE602-F96A-FD48-BE8D-0603A7FE15D7}"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257139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EE602-F96A-FD48-BE8D-0603A7FE15D7}"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360602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EE602-F96A-FD48-BE8D-0603A7FE15D7}"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212605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EE602-F96A-FD48-BE8D-0603A7FE15D7}"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122789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9EE602-F96A-FD48-BE8D-0603A7FE15D7}" type="datetimeFigureOut">
              <a:rPr lang="en-US" smtClean="0"/>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379981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9EE602-F96A-FD48-BE8D-0603A7FE15D7}" type="datetimeFigureOut">
              <a:rPr lang="en-US" smtClean="0"/>
              <a:t>2/23/14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97549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9EE602-F96A-FD48-BE8D-0603A7FE15D7}" type="datetimeFigureOut">
              <a:rPr lang="en-US" smtClean="0"/>
              <a:t>2/23/14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377378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EE602-F96A-FD48-BE8D-0603A7FE15D7}" type="datetimeFigureOut">
              <a:rPr lang="en-US" smtClean="0"/>
              <a:t>2/23/14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405010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EE602-F96A-FD48-BE8D-0603A7FE15D7}" type="datetimeFigureOut">
              <a:rPr lang="en-US" smtClean="0"/>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99261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EE602-F96A-FD48-BE8D-0603A7FE15D7}" type="datetimeFigureOut">
              <a:rPr lang="en-US" smtClean="0"/>
              <a:t>2/23/14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8773-7D70-AC4F-A581-430EB4D12662}" type="slidenum">
              <a:rPr lang="en-US" smtClean="0"/>
              <a:t>‹#›</a:t>
            </a:fld>
            <a:endParaRPr lang="en-US"/>
          </a:p>
        </p:txBody>
      </p:sp>
    </p:spTree>
    <p:extLst>
      <p:ext uri="{BB962C8B-B14F-4D97-AF65-F5344CB8AC3E}">
        <p14:creationId xmlns:p14="http://schemas.microsoft.com/office/powerpoint/2010/main" val="2939145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EE602-F96A-FD48-BE8D-0603A7FE15D7}" type="datetimeFigureOut">
              <a:rPr lang="en-US" smtClean="0"/>
              <a:t>2/23/14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68773-7D70-AC4F-A581-430EB4D12662}" type="slidenum">
              <a:rPr lang="en-US" smtClean="0"/>
              <a:t>‹#›</a:t>
            </a:fld>
            <a:endParaRPr lang="en-US"/>
          </a:p>
        </p:txBody>
      </p:sp>
    </p:spTree>
    <p:extLst>
      <p:ext uri="{BB962C8B-B14F-4D97-AF65-F5344CB8AC3E}">
        <p14:creationId xmlns:p14="http://schemas.microsoft.com/office/powerpoint/2010/main" val="286893266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cynthiaryla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95" y="0"/>
            <a:ext cx="7772400" cy="1470025"/>
          </a:xfrm>
        </p:spPr>
        <p:txBody>
          <a:bodyPr/>
          <a:lstStyle/>
          <a:p>
            <a:r>
              <a:rPr lang="en-US" dirty="0" smtClean="0">
                <a:latin typeface="Georgia"/>
                <a:cs typeface="Georgia"/>
              </a:rPr>
              <a:t>Cynthia </a:t>
            </a:r>
            <a:r>
              <a:rPr lang="en-US" dirty="0" err="1" smtClean="0">
                <a:latin typeface="Georgia"/>
                <a:cs typeface="Georgia"/>
              </a:rPr>
              <a:t>Rylant</a:t>
            </a:r>
            <a:endParaRPr lang="en-US" dirty="0">
              <a:latin typeface="Georgia"/>
              <a:cs typeface="Georgia"/>
            </a:endParaRPr>
          </a:p>
        </p:txBody>
      </p:sp>
      <p:sp>
        <p:nvSpPr>
          <p:cNvPr id="3" name="Subtitle 2"/>
          <p:cNvSpPr>
            <a:spLocks noGrp="1"/>
          </p:cNvSpPr>
          <p:nvPr>
            <p:ph type="subTitle" idx="1"/>
          </p:nvPr>
        </p:nvSpPr>
        <p:spPr>
          <a:xfrm>
            <a:off x="392185" y="5695548"/>
            <a:ext cx="8572063" cy="962686"/>
          </a:xfrm>
        </p:spPr>
        <p:txBody>
          <a:bodyPr>
            <a:normAutofit fontScale="92500" lnSpcReduction="10000"/>
          </a:bodyPr>
          <a:lstStyle/>
          <a:p>
            <a:r>
              <a:rPr lang="en-US" dirty="0" smtClean="0">
                <a:solidFill>
                  <a:srgbClr val="000000"/>
                </a:solidFill>
                <a:latin typeface="Lucida Handwriting"/>
                <a:cs typeface="Lucida Handwriting"/>
              </a:rPr>
              <a:t>Connor Langston, Rachel </a:t>
            </a:r>
            <a:r>
              <a:rPr lang="en-US" dirty="0" err="1" smtClean="0">
                <a:solidFill>
                  <a:srgbClr val="000000"/>
                </a:solidFill>
                <a:latin typeface="Lucida Handwriting"/>
                <a:cs typeface="Lucida Handwriting"/>
              </a:rPr>
              <a:t>Ewart</a:t>
            </a:r>
            <a:r>
              <a:rPr lang="en-US" dirty="0" smtClean="0">
                <a:solidFill>
                  <a:srgbClr val="000000"/>
                </a:solidFill>
                <a:latin typeface="Lucida Handwriting"/>
                <a:cs typeface="Lucida Handwriting"/>
              </a:rPr>
              <a:t>, Caroline </a:t>
            </a:r>
            <a:r>
              <a:rPr lang="en-US" dirty="0" err="1" smtClean="0">
                <a:solidFill>
                  <a:srgbClr val="000000"/>
                </a:solidFill>
                <a:latin typeface="Lucida Handwriting"/>
                <a:cs typeface="Lucida Handwriting"/>
              </a:rPr>
              <a:t>Gautreau</a:t>
            </a:r>
            <a:r>
              <a:rPr lang="en-US" dirty="0" smtClean="0">
                <a:solidFill>
                  <a:srgbClr val="000000"/>
                </a:solidFill>
                <a:latin typeface="Lucida Handwriting"/>
                <a:cs typeface="Lucida Handwriting"/>
              </a:rPr>
              <a:t> &amp; </a:t>
            </a:r>
            <a:r>
              <a:rPr lang="en-US" dirty="0" err="1" smtClean="0">
                <a:solidFill>
                  <a:srgbClr val="000000"/>
                </a:solidFill>
                <a:latin typeface="Lucida Handwriting"/>
                <a:cs typeface="Lucida Handwriting"/>
              </a:rPr>
              <a:t>Carley</a:t>
            </a:r>
            <a:r>
              <a:rPr lang="en-US" dirty="0" smtClean="0">
                <a:solidFill>
                  <a:srgbClr val="000000"/>
                </a:solidFill>
                <a:latin typeface="Lucida Handwriting"/>
                <a:cs typeface="Lucida Handwriting"/>
              </a:rPr>
              <a:t> Roberts</a:t>
            </a:r>
            <a:endParaRPr lang="en-US" dirty="0">
              <a:solidFill>
                <a:srgbClr val="000000"/>
              </a:solidFill>
              <a:latin typeface="Lucida Handwriting"/>
              <a:cs typeface="Lucida Handwriting"/>
            </a:endParaRPr>
          </a:p>
        </p:txBody>
      </p:sp>
      <p:pic>
        <p:nvPicPr>
          <p:cNvPr id="5" name="Picture 4"/>
          <p:cNvPicPr>
            <a:picLocks noChangeAspect="1"/>
          </p:cNvPicPr>
          <p:nvPr/>
        </p:nvPicPr>
        <p:blipFill>
          <a:blip r:embed="rId2"/>
          <a:stretch>
            <a:fillRect/>
          </a:stretch>
        </p:blipFill>
        <p:spPr>
          <a:xfrm>
            <a:off x="2355564" y="1301960"/>
            <a:ext cx="4578380" cy="4043903"/>
          </a:xfrm>
          <a:prstGeom prst="rect">
            <a:avLst/>
          </a:prstGeom>
          <a:ln w="57150" cmpd="sng">
            <a:solidFill>
              <a:schemeClr val="tx1"/>
            </a:solidFill>
          </a:ln>
        </p:spPr>
      </p:pic>
    </p:spTree>
    <p:extLst>
      <p:ext uri="{BB962C8B-B14F-4D97-AF65-F5344CB8AC3E}">
        <p14:creationId xmlns:p14="http://schemas.microsoft.com/office/powerpoint/2010/main" val="398577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14" y="630009"/>
            <a:ext cx="8723086" cy="5263924"/>
          </a:xfrm>
          <a:solidFill>
            <a:schemeClr val="bg1"/>
          </a:solidFill>
        </p:spPr>
        <p:txBody>
          <a:bodyPr>
            <a:normAutofit/>
          </a:bodyPr>
          <a:lstStyle/>
          <a:p>
            <a:pPr marL="0" indent="0">
              <a:buNone/>
            </a:pPr>
            <a:r>
              <a:rPr lang="en-US" dirty="0">
                <a:latin typeface="Gabriola"/>
                <a:cs typeface="Gabriola"/>
              </a:rPr>
              <a:t>“And I love being a writer because I want to leave something here on earth to make it better, prettier, stronger. I want to do something important in my life, and I think that adding beauty to the world with books </a:t>
            </a:r>
            <a:r>
              <a:rPr lang="en-US" dirty="0" smtClean="0">
                <a:latin typeface="Gabriola"/>
                <a:cs typeface="Gabriola"/>
              </a:rPr>
              <a:t>… really </a:t>
            </a:r>
            <a:r>
              <a:rPr lang="en-US" dirty="0">
                <a:latin typeface="Gabriola"/>
                <a:cs typeface="Gabriola"/>
              </a:rPr>
              <a:t>is important. Every person is able to add beauty, whether by growing flowers, or singing, or cooking luscious meals, or raising sweet pets. Every part of life can be art. I am so grateful to be a writer. I hope every child grows up and finds something to do that will seem important and that will seem precious. Happy living and, especially, happy playing</a:t>
            </a:r>
            <a:r>
              <a:rPr lang="en-US" dirty="0" smtClean="0">
                <a:latin typeface="Gabriola"/>
                <a:cs typeface="Gabriola"/>
              </a:rPr>
              <a:t>.”</a:t>
            </a:r>
            <a:endParaRPr lang="en-US" dirty="0">
              <a:latin typeface="Gabriola"/>
              <a:cs typeface="Gabriola"/>
            </a:endParaRPr>
          </a:p>
        </p:txBody>
      </p:sp>
      <p:sp>
        <p:nvSpPr>
          <p:cNvPr id="4" name="TextBox 3"/>
          <p:cNvSpPr txBox="1"/>
          <p:nvPr/>
        </p:nvSpPr>
        <p:spPr>
          <a:xfrm>
            <a:off x="3773715" y="4850870"/>
            <a:ext cx="4699000" cy="784830"/>
          </a:xfrm>
          <a:prstGeom prst="rect">
            <a:avLst/>
          </a:prstGeom>
          <a:noFill/>
        </p:spPr>
        <p:txBody>
          <a:bodyPr wrap="square" rtlCol="0">
            <a:spAutoFit/>
          </a:bodyPr>
          <a:lstStyle/>
          <a:p>
            <a:r>
              <a:rPr lang="en-US" sz="4500" dirty="0" smtClean="0">
                <a:latin typeface="Gabriola"/>
                <a:cs typeface="Gabriola"/>
              </a:rPr>
              <a:t>- Cynthia </a:t>
            </a:r>
            <a:r>
              <a:rPr lang="en-US" sz="4500" dirty="0" err="1" smtClean="0">
                <a:latin typeface="Gabriola"/>
                <a:cs typeface="Gabriola"/>
              </a:rPr>
              <a:t>Rylant</a:t>
            </a:r>
            <a:endParaRPr lang="en-US" sz="4500" dirty="0">
              <a:latin typeface="Gabriola"/>
              <a:cs typeface="Gabriola"/>
            </a:endParaRPr>
          </a:p>
        </p:txBody>
      </p:sp>
    </p:spTree>
    <p:extLst>
      <p:ext uri="{BB962C8B-B14F-4D97-AF65-F5344CB8AC3E}">
        <p14:creationId xmlns:p14="http://schemas.microsoft.com/office/powerpoint/2010/main" val="143345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932"/>
            <a:ext cx="8229600" cy="1143000"/>
          </a:xfrm>
        </p:spPr>
        <p:txBody>
          <a:bodyPr>
            <a:normAutofit/>
          </a:bodyPr>
          <a:lstStyle/>
          <a:p>
            <a:r>
              <a:rPr lang="en-US" sz="3500" dirty="0" smtClean="0">
                <a:latin typeface="Georgia"/>
                <a:cs typeface="Georgia"/>
              </a:rPr>
              <a:t>Biography - Childhood</a:t>
            </a:r>
            <a:endParaRPr lang="en-US" sz="3500" dirty="0">
              <a:latin typeface="Georgia"/>
              <a:cs typeface="Georgia"/>
            </a:endParaRPr>
          </a:p>
        </p:txBody>
      </p:sp>
      <p:sp>
        <p:nvSpPr>
          <p:cNvPr id="3" name="Content Placeholder 2"/>
          <p:cNvSpPr>
            <a:spLocks noGrp="1"/>
          </p:cNvSpPr>
          <p:nvPr>
            <p:ph idx="1"/>
          </p:nvPr>
        </p:nvSpPr>
        <p:spPr>
          <a:xfrm>
            <a:off x="457200" y="743213"/>
            <a:ext cx="8465458" cy="3600264"/>
          </a:xfrm>
          <a:solidFill>
            <a:srgbClr val="FFFFFF"/>
          </a:solidFill>
        </p:spPr>
        <p:txBody>
          <a:bodyPr>
            <a:normAutofit/>
          </a:bodyPr>
          <a:lstStyle/>
          <a:p>
            <a:pPr lvl="0"/>
            <a:r>
              <a:rPr lang="en-US" sz="2500" dirty="0" smtClean="0">
                <a:latin typeface="Georgia"/>
                <a:cs typeface="Georgia"/>
              </a:rPr>
              <a:t>Born </a:t>
            </a:r>
            <a:r>
              <a:rPr lang="en-US" sz="2500" dirty="0">
                <a:latin typeface="Georgia"/>
                <a:cs typeface="Georgia"/>
              </a:rPr>
              <a:t>on June 6, 1954 (age 59)</a:t>
            </a:r>
          </a:p>
          <a:p>
            <a:pPr lvl="0"/>
            <a:r>
              <a:rPr lang="en-US" sz="2500" dirty="0">
                <a:latin typeface="Georgia"/>
                <a:cs typeface="Georgia"/>
              </a:rPr>
              <a:t>B</a:t>
            </a:r>
            <a:r>
              <a:rPr lang="en-US" sz="2500" dirty="0" smtClean="0">
                <a:latin typeface="Georgia"/>
                <a:cs typeface="Georgia"/>
              </a:rPr>
              <a:t>orn </a:t>
            </a:r>
            <a:r>
              <a:rPr lang="en-US" sz="2500" dirty="0">
                <a:latin typeface="Georgia"/>
                <a:cs typeface="Georgia"/>
              </a:rPr>
              <a:t>in Virginia</a:t>
            </a:r>
          </a:p>
          <a:p>
            <a:pPr lvl="0"/>
            <a:r>
              <a:rPr lang="en-US" sz="2500" dirty="0" smtClean="0">
                <a:latin typeface="Georgia"/>
                <a:cs typeface="Georgia"/>
              </a:rPr>
              <a:t>Parents </a:t>
            </a:r>
            <a:r>
              <a:rPr lang="en-US" sz="2500" dirty="0">
                <a:latin typeface="Georgia"/>
                <a:cs typeface="Georgia"/>
              </a:rPr>
              <a:t>divorced --&gt;moved to West Virginia with her grandparents</a:t>
            </a:r>
          </a:p>
          <a:p>
            <a:pPr lvl="0"/>
            <a:r>
              <a:rPr lang="en-US" sz="2500" dirty="0">
                <a:latin typeface="Georgia"/>
                <a:cs typeface="Georgia"/>
              </a:rPr>
              <a:t>G</a:t>
            </a:r>
            <a:r>
              <a:rPr lang="en-US" sz="2500" dirty="0" smtClean="0">
                <a:latin typeface="Georgia"/>
                <a:cs typeface="Georgia"/>
              </a:rPr>
              <a:t>rew </a:t>
            </a:r>
            <a:r>
              <a:rPr lang="en-US" sz="2500" dirty="0">
                <a:latin typeface="Georgia"/>
                <a:cs typeface="Georgia"/>
              </a:rPr>
              <a:t>up on a large coal-mine</a:t>
            </a:r>
          </a:p>
          <a:p>
            <a:pPr lvl="0"/>
            <a:r>
              <a:rPr lang="en-US" sz="2500" dirty="0" smtClean="0">
                <a:latin typeface="Georgia"/>
                <a:cs typeface="Georgia"/>
              </a:rPr>
              <a:t>Loved </a:t>
            </a:r>
            <a:r>
              <a:rPr lang="en-US" sz="2500" dirty="0">
                <a:latin typeface="Georgia"/>
                <a:cs typeface="Georgia"/>
              </a:rPr>
              <a:t>school</a:t>
            </a:r>
          </a:p>
          <a:p>
            <a:pPr lvl="0"/>
            <a:r>
              <a:rPr lang="en-US" sz="2500" dirty="0" smtClean="0">
                <a:latin typeface="Georgia"/>
                <a:cs typeface="Georgia"/>
              </a:rPr>
              <a:t>Loved </a:t>
            </a:r>
            <a:r>
              <a:rPr lang="en-US" sz="2500" dirty="0">
                <a:latin typeface="Georgia"/>
                <a:cs typeface="Georgia"/>
              </a:rPr>
              <a:t>growing up in the mountains --&gt;inspired many </a:t>
            </a:r>
            <a:r>
              <a:rPr lang="en-US" sz="2500" dirty="0" smtClean="0">
                <a:latin typeface="Georgia"/>
                <a:cs typeface="Georgia"/>
              </a:rPr>
              <a:t>books</a:t>
            </a:r>
            <a:endParaRPr lang="en-US" sz="2500" dirty="0">
              <a:latin typeface="Georgia"/>
              <a:cs typeface="Georgia"/>
            </a:endParaRPr>
          </a:p>
        </p:txBody>
      </p:sp>
      <p:pic>
        <p:nvPicPr>
          <p:cNvPr id="4" name="Picture 3"/>
          <p:cNvPicPr>
            <a:picLocks noChangeAspect="1"/>
          </p:cNvPicPr>
          <p:nvPr/>
        </p:nvPicPr>
        <p:blipFill>
          <a:blip r:embed="rId2"/>
          <a:stretch>
            <a:fillRect/>
          </a:stretch>
        </p:blipFill>
        <p:spPr>
          <a:xfrm>
            <a:off x="5391696" y="4082143"/>
            <a:ext cx="3752304" cy="2775857"/>
          </a:xfrm>
          <a:prstGeom prst="rect">
            <a:avLst/>
          </a:prstGeom>
          <a:ln w="57150" cmpd="sng">
            <a:solidFill>
              <a:srgbClr val="000000"/>
            </a:solidFill>
          </a:ln>
        </p:spPr>
      </p:pic>
    </p:spTree>
    <p:extLst>
      <p:ext uri="{BB962C8B-B14F-4D97-AF65-F5344CB8AC3E}">
        <p14:creationId xmlns:p14="http://schemas.microsoft.com/office/powerpoint/2010/main" val="147366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896" y="2495"/>
            <a:ext cx="8229600" cy="1143000"/>
          </a:xfrm>
        </p:spPr>
        <p:txBody>
          <a:bodyPr>
            <a:normAutofit/>
          </a:bodyPr>
          <a:lstStyle/>
          <a:p>
            <a:r>
              <a:rPr lang="en-US" sz="3500" dirty="0" smtClean="0">
                <a:latin typeface="Georgia"/>
                <a:cs typeface="Georgia"/>
              </a:rPr>
              <a:t>Biography - Adulthood</a:t>
            </a:r>
            <a:endParaRPr lang="en-US" sz="3500" dirty="0">
              <a:latin typeface="Georgia"/>
              <a:cs typeface="Georgia"/>
            </a:endParaRPr>
          </a:p>
        </p:txBody>
      </p:sp>
      <p:sp>
        <p:nvSpPr>
          <p:cNvPr id="3" name="Content Placeholder 2"/>
          <p:cNvSpPr>
            <a:spLocks noGrp="1"/>
          </p:cNvSpPr>
          <p:nvPr>
            <p:ph idx="1"/>
          </p:nvPr>
        </p:nvSpPr>
        <p:spPr>
          <a:xfrm>
            <a:off x="0" y="1145495"/>
            <a:ext cx="8229600" cy="4786087"/>
          </a:xfrm>
          <a:solidFill>
            <a:srgbClr val="FFFFFF"/>
          </a:solidFill>
        </p:spPr>
        <p:txBody>
          <a:bodyPr>
            <a:normAutofit fontScale="92500"/>
          </a:bodyPr>
          <a:lstStyle/>
          <a:p>
            <a:pPr lvl="0"/>
            <a:r>
              <a:rPr lang="en-US" sz="2700" dirty="0">
                <a:latin typeface="Georgia"/>
                <a:cs typeface="Georgia"/>
              </a:rPr>
              <a:t>G</a:t>
            </a:r>
            <a:r>
              <a:rPr lang="en-US" sz="2700" dirty="0" smtClean="0">
                <a:latin typeface="Georgia"/>
                <a:cs typeface="Georgia"/>
              </a:rPr>
              <a:t>raduated from Marshall University</a:t>
            </a:r>
          </a:p>
          <a:p>
            <a:pPr lvl="0"/>
            <a:r>
              <a:rPr lang="en-US" sz="2700" dirty="0" smtClean="0">
                <a:latin typeface="Georgia"/>
                <a:cs typeface="Georgia"/>
              </a:rPr>
              <a:t>She </a:t>
            </a:r>
            <a:r>
              <a:rPr lang="en-US" sz="2700" dirty="0">
                <a:latin typeface="Georgia"/>
                <a:cs typeface="Georgia"/>
              </a:rPr>
              <a:t>never thought she’d be a writer</a:t>
            </a:r>
          </a:p>
          <a:p>
            <a:pPr lvl="0"/>
            <a:r>
              <a:rPr lang="en-US" sz="2700" dirty="0" smtClean="0">
                <a:latin typeface="Georgia"/>
                <a:cs typeface="Georgia"/>
              </a:rPr>
              <a:t>She has </a:t>
            </a:r>
            <a:r>
              <a:rPr lang="en-US" sz="2700" dirty="0">
                <a:latin typeface="Georgia"/>
                <a:cs typeface="Georgia"/>
              </a:rPr>
              <a:t>a son</a:t>
            </a:r>
          </a:p>
          <a:p>
            <a:pPr lvl="0"/>
            <a:r>
              <a:rPr lang="en-US" sz="2700" dirty="0" smtClean="0">
                <a:latin typeface="Georgia"/>
                <a:cs typeface="Georgia"/>
              </a:rPr>
              <a:t>Moved </a:t>
            </a:r>
            <a:r>
              <a:rPr lang="en-US" sz="2700" dirty="0">
                <a:latin typeface="Georgia"/>
                <a:cs typeface="Georgia"/>
              </a:rPr>
              <a:t>to Ohio as an adult</a:t>
            </a:r>
          </a:p>
          <a:p>
            <a:pPr lvl="0"/>
            <a:r>
              <a:rPr lang="en-US" sz="2700" dirty="0" smtClean="0">
                <a:latin typeface="Georgia"/>
                <a:cs typeface="Georgia"/>
              </a:rPr>
              <a:t>Has </a:t>
            </a:r>
            <a:r>
              <a:rPr lang="en-US" sz="2700" dirty="0">
                <a:latin typeface="Georgia"/>
                <a:cs typeface="Georgia"/>
              </a:rPr>
              <a:t>two cats --&gt;Benjamin and Boris</a:t>
            </a:r>
          </a:p>
          <a:p>
            <a:pPr lvl="0"/>
            <a:r>
              <a:rPr lang="en-US" sz="2700" dirty="0" smtClean="0">
                <a:latin typeface="Georgia"/>
                <a:cs typeface="Georgia"/>
              </a:rPr>
              <a:t>Later</a:t>
            </a:r>
            <a:r>
              <a:rPr lang="en-US" sz="2700" dirty="0">
                <a:latin typeface="Georgia"/>
                <a:cs typeface="Georgia"/>
              </a:rPr>
              <a:t>, moved to Oregon --&gt; decided to paint</a:t>
            </a:r>
          </a:p>
          <a:p>
            <a:pPr lvl="0"/>
            <a:r>
              <a:rPr lang="en-US" sz="2700" dirty="0">
                <a:latin typeface="Georgia"/>
                <a:cs typeface="Georgia"/>
              </a:rPr>
              <a:t>Dog Heaven was the first book she painted by herself</a:t>
            </a:r>
          </a:p>
          <a:p>
            <a:pPr lvl="0"/>
            <a:r>
              <a:rPr lang="en-US" sz="2700" dirty="0" smtClean="0">
                <a:latin typeface="Georgia"/>
                <a:cs typeface="Georgia"/>
              </a:rPr>
              <a:t>Has </a:t>
            </a:r>
            <a:r>
              <a:rPr lang="en-US" sz="2700" dirty="0">
                <a:latin typeface="Georgia"/>
                <a:cs typeface="Georgia"/>
              </a:rPr>
              <a:t>also lived on an island which inspired her</a:t>
            </a:r>
          </a:p>
          <a:p>
            <a:pPr lvl="0"/>
            <a:r>
              <a:rPr lang="en-US" sz="2700" dirty="0">
                <a:latin typeface="Georgia"/>
                <a:cs typeface="Georgia"/>
              </a:rPr>
              <a:t>LOVES </a:t>
            </a:r>
            <a:r>
              <a:rPr lang="en-US" sz="2700" dirty="0" smtClean="0">
                <a:latin typeface="Georgia"/>
                <a:cs typeface="Georgia"/>
              </a:rPr>
              <a:t>animals </a:t>
            </a:r>
            <a:r>
              <a:rPr lang="en-US" sz="2700" dirty="0" smtClean="0">
                <a:latin typeface="Georgia"/>
                <a:cs typeface="Georgia"/>
                <a:sym typeface="Wingdings"/>
              </a:rPr>
              <a:t> animal rights activist </a:t>
            </a:r>
            <a:endParaRPr lang="en-US" sz="2700" dirty="0">
              <a:latin typeface="Georgia"/>
              <a:cs typeface="Georgia"/>
            </a:endParaRPr>
          </a:p>
          <a:p>
            <a:pPr lvl="0"/>
            <a:r>
              <a:rPr lang="en-US" sz="2700" dirty="0">
                <a:latin typeface="Georgia"/>
                <a:cs typeface="Georgia"/>
              </a:rPr>
              <a:t>N</a:t>
            </a:r>
            <a:r>
              <a:rPr lang="en-US" sz="2700" dirty="0" smtClean="0">
                <a:latin typeface="Georgia"/>
                <a:cs typeface="Georgia"/>
              </a:rPr>
              <a:t>ature </a:t>
            </a:r>
            <a:r>
              <a:rPr lang="en-US" sz="2700" dirty="0">
                <a:latin typeface="Georgia"/>
                <a:cs typeface="Georgia"/>
              </a:rPr>
              <a:t>lover</a:t>
            </a:r>
          </a:p>
          <a:p>
            <a:endParaRPr lang="en-US" dirty="0"/>
          </a:p>
        </p:txBody>
      </p:sp>
      <p:pic>
        <p:nvPicPr>
          <p:cNvPr id="4" name="Picture 3"/>
          <p:cNvPicPr>
            <a:picLocks noChangeAspect="1"/>
          </p:cNvPicPr>
          <p:nvPr/>
        </p:nvPicPr>
        <p:blipFill>
          <a:blip r:embed="rId2"/>
          <a:stretch>
            <a:fillRect/>
          </a:stretch>
        </p:blipFill>
        <p:spPr>
          <a:xfrm>
            <a:off x="5834573" y="2495"/>
            <a:ext cx="3309427" cy="3153484"/>
          </a:xfrm>
          <a:prstGeom prst="rect">
            <a:avLst/>
          </a:prstGeom>
          <a:ln w="38100" cmpd="sng">
            <a:solidFill>
              <a:srgbClr val="000000"/>
            </a:solidFill>
          </a:ln>
        </p:spPr>
      </p:pic>
    </p:spTree>
    <p:extLst>
      <p:ext uri="{BB962C8B-B14F-4D97-AF65-F5344CB8AC3E}">
        <p14:creationId xmlns:p14="http://schemas.microsoft.com/office/powerpoint/2010/main" val="367111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latin typeface="Georgia"/>
                <a:cs typeface="Georgia"/>
              </a:rPr>
              <a:t>Book List</a:t>
            </a:r>
            <a:endParaRPr lang="en-US" sz="5000" dirty="0">
              <a:latin typeface="Georgia"/>
              <a:cs typeface="Georgia"/>
            </a:endParaRPr>
          </a:p>
        </p:txBody>
      </p:sp>
      <p:sp>
        <p:nvSpPr>
          <p:cNvPr id="3" name="Content Placeholder 2"/>
          <p:cNvSpPr>
            <a:spLocks noGrp="1"/>
          </p:cNvSpPr>
          <p:nvPr>
            <p:ph idx="1"/>
          </p:nvPr>
        </p:nvSpPr>
        <p:spPr>
          <a:xfrm>
            <a:off x="1790645" y="1726986"/>
            <a:ext cx="5690548" cy="1537020"/>
          </a:xfrm>
        </p:spPr>
        <p:txBody>
          <a:bodyPr/>
          <a:lstStyle/>
          <a:p>
            <a:r>
              <a:rPr lang="en-US" sz="3000" dirty="0">
                <a:hlinkClick r:id="rId2"/>
              </a:rPr>
              <a:t>http://www.cynthiarylant.com</a:t>
            </a:r>
            <a:r>
              <a:rPr lang="en-US" sz="3000" dirty="0"/>
              <a:t>/ </a:t>
            </a:r>
            <a:endParaRPr lang="en-US" sz="3000" dirty="0" smtClean="0"/>
          </a:p>
          <a:p>
            <a:r>
              <a:rPr lang="en-US" sz="3000" dirty="0" smtClean="0"/>
              <a:t>-</a:t>
            </a:r>
            <a:r>
              <a:rPr lang="en-US" sz="3000" dirty="0"/>
              <a:t>-&gt;CLICK ON CYNTHIA’S BOOKS</a:t>
            </a:r>
          </a:p>
          <a:p>
            <a:pPr marL="0" indent="0">
              <a:buNone/>
            </a:pPr>
            <a:endParaRPr lang="en-US" dirty="0"/>
          </a:p>
        </p:txBody>
      </p:sp>
      <p:pic>
        <p:nvPicPr>
          <p:cNvPr id="4" name="Picture 3"/>
          <p:cNvPicPr>
            <a:picLocks noChangeAspect="1"/>
          </p:cNvPicPr>
          <p:nvPr/>
        </p:nvPicPr>
        <p:blipFill>
          <a:blip r:embed="rId3"/>
          <a:stretch>
            <a:fillRect/>
          </a:stretch>
        </p:blipFill>
        <p:spPr>
          <a:xfrm>
            <a:off x="3182321" y="3513917"/>
            <a:ext cx="2618075" cy="3344083"/>
          </a:xfrm>
          <a:prstGeom prst="rect">
            <a:avLst/>
          </a:prstGeom>
        </p:spPr>
      </p:pic>
      <p:pic>
        <p:nvPicPr>
          <p:cNvPr id="5" name="Picture 4"/>
          <p:cNvPicPr>
            <a:picLocks noChangeAspect="1"/>
          </p:cNvPicPr>
          <p:nvPr/>
        </p:nvPicPr>
        <p:blipFill>
          <a:blip r:embed="rId4"/>
          <a:stretch>
            <a:fillRect/>
          </a:stretch>
        </p:blipFill>
        <p:spPr>
          <a:xfrm>
            <a:off x="7358154" y="274638"/>
            <a:ext cx="1785846" cy="3429113"/>
          </a:xfrm>
          <a:prstGeom prst="rect">
            <a:avLst/>
          </a:prstGeom>
        </p:spPr>
      </p:pic>
      <p:pic>
        <p:nvPicPr>
          <p:cNvPr id="7" name="Picture 6"/>
          <p:cNvPicPr>
            <a:picLocks noChangeAspect="1"/>
          </p:cNvPicPr>
          <p:nvPr/>
        </p:nvPicPr>
        <p:blipFill>
          <a:blip r:embed="rId5"/>
          <a:stretch>
            <a:fillRect/>
          </a:stretch>
        </p:blipFill>
        <p:spPr>
          <a:xfrm>
            <a:off x="5800396" y="3865503"/>
            <a:ext cx="3200400" cy="2756640"/>
          </a:xfrm>
          <a:prstGeom prst="rect">
            <a:avLst/>
          </a:prstGeom>
        </p:spPr>
      </p:pic>
      <p:pic>
        <p:nvPicPr>
          <p:cNvPr id="8" name="Picture 7"/>
          <p:cNvPicPr>
            <a:picLocks noChangeAspect="1"/>
          </p:cNvPicPr>
          <p:nvPr/>
        </p:nvPicPr>
        <p:blipFill>
          <a:blip r:embed="rId6"/>
          <a:stretch>
            <a:fillRect/>
          </a:stretch>
        </p:blipFill>
        <p:spPr>
          <a:xfrm>
            <a:off x="0" y="3703751"/>
            <a:ext cx="3241022" cy="2918392"/>
          </a:xfrm>
          <a:prstGeom prst="rect">
            <a:avLst/>
          </a:prstGeom>
        </p:spPr>
      </p:pic>
      <p:pic>
        <p:nvPicPr>
          <p:cNvPr id="9" name="Picture 8"/>
          <p:cNvPicPr>
            <a:picLocks noChangeAspect="1"/>
          </p:cNvPicPr>
          <p:nvPr/>
        </p:nvPicPr>
        <p:blipFill>
          <a:blip r:embed="rId7"/>
          <a:stretch>
            <a:fillRect/>
          </a:stretch>
        </p:blipFill>
        <p:spPr>
          <a:xfrm>
            <a:off x="0" y="189834"/>
            <a:ext cx="2006798" cy="3513917"/>
          </a:xfrm>
          <a:prstGeom prst="rect">
            <a:avLst/>
          </a:prstGeom>
        </p:spPr>
      </p:pic>
    </p:spTree>
    <p:extLst>
      <p:ext uri="{BB962C8B-B14F-4D97-AF65-F5344CB8AC3E}">
        <p14:creationId xmlns:p14="http://schemas.microsoft.com/office/powerpoint/2010/main" val="333354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a:cs typeface="Georgia"/>
              </a:rPr>
              <a:t>Awards/Recognition/Nominations</a:t>
            </a:r>
            <a:endParaRPr lang="en-US" dirty="0">
              <a:latin typeface="Georgia"/>
              <a:cs typeface="Georgia"/>
            </a:endParaRPr>
          </a:p>
        </p:txBody>
      </p:sp>
      <p:sp>
        <p:nvSpPr>
          <p:cNvPr id="3" name="Content Placeholder 2"/>
          <p:cNvSpPr>
            <a:spLocks noGrp="1"/>
          </p:cNvSpPr>
          <p:nvPr>
            <p:ph idx="1"/>
          </p:nvPr>
        </p:nvSpPr>
        <p:spPr>
          <a:solidFill>
            <a:srgbClr val="FFFFFF"/>
          </a:solidFill>
        </p:spPr>
        <p:txBody>
          <a:bodyPr>
            <a:normAutofit/>
          </a:bodyPr>
          <a:lstStyle/>
          <a:p>
            <a:pPr lvl="0"/>
            <a:r>
              <a:rPr lang="en-US" sz="2700" dirty="0">
                <a:latin typeface="Georgia"/>
                <a:cs typeface="Georgia"/>
              </a:rPr>
              <a:t>Caldecott Honor Book</a:t>
            </a:r>
          </a:p>
          <a:p>
            <a:pPr lvl="0"/>
            <a:r>
              <a:rPr lang="en-US" sz="2700" dirty="0">
                <a:latin typeface="Georgia"/>
                <a:cs typeface="Georgia"/>
              </a:rPr>
              <a:t>ALA Notable Book</a:t>
            </a:r>
          </a:p>
          <a:p>
            <a:pPr lvl="0"/>
            <a:r>
              <a:rPr lang="en-US" sz="2700" dirty="0">
                <a:latin typeface="Georgia"/>
                <a:cs typeface="Georgia"/>
              </a:rPr>
              <a:t>American Bookseller Pick of the Lists</a:t>
            </a:r>
          </a:p>
          <a:p>
            <a:pPr lvl="0"/>
            <a:r>
              <a:rPr lang="en-US" sz="2700" dirty="0">
                <a:latin typeface="Georgia"/>
                <a:cs typeface="Georgia"/>
              </a:rPr>
              <a:t>Boston Globe-Horn Book Award</a:t>
            </a:r>
          </a:p>
          <a:p>
            <a:pPr lvl="0"/>
            <a:r>
              <a:rPr lang="en-US" sz="2700" dirty="0">
                <a:latin typeface="Georgia"/>
                <a:cs typeface="Georgia"/>
              </a:rPr>
              <a:t>Newberry </a:t>
            </a:r>
            <a:r>
              <a:rPr lang="en-US" sz="2700" dirty="0" smtClean="0">
                <a:latin typeface="Georgia"/>
                <a:cs typeface="Georgia"/>
              </a:rPr>
              <a:t>Medal</a:t>
            </a:r>
            <a:endParaRPr lang="en-US" sz="2700" dirty="0">
              <a:latin typeface="Georgia"/>
              <a:cs typeface="Georgia"/>
            </a:endParaRPr>
          </a:p>
          <a:p>
            <a:pPr lvl="0"/>
            <a:r>
              <a:rPr lang="en-US" sz="2700" dirty="0">
                <a:latin typeface="Georgia"/>
                <a:cs typeface="Georgia"/>
              </a:rPr>
              <a:t>Parent’s Guide to Children’s Media Award Winner</a:t>
            </a:r>
          </a:p>
          <a:p>
            <a:pPr lvl="0"/>
            <a:r>
              <a:rPr lang="en-US" sz="2700" dirty="0">
                <a:latin typeface="Georgia"/>
                <a:cs typeface="Georgia"/>
              </a:rPr>
              <a:t>Oppenheim Toy Portfolio Gold Award</a:t>
            </a:r>
          </a:p>
          <a:p>
            <a:pPr lvl="0"/>
            <a:r>
              <a:rPr lang="en-US" sz="2700" dirty="0">
                <a:latin typeface="Georgia"/>
                <a:cs typeface="Georgia"/>
              </a:rPr>
              <a:t>Parent’s Choice Storybook Recommendation</a:t>
            </a:r>
          </a:p>
          <a:p>
            <a:pPr lvl="0"/>
            <a:r>
              <a:rPr lang="en-US" sz="2700" dirty="0">
                <a:latin typeface="Georgia"/>
                <a:cs typeface="Georgia"/>
              </a:rPr>
              <a:t>National Book Award for Children’s Books</a:t>
            </a:r>
          </a:p>
          <a:p>
            <a:endParaRPr lang="en-US" dirty="0"/>
          </a:p>
        </p:txBody>
      </p:sp>
      <p:pic>
        <p:nvPicPr>
          <p:cNvPr id="4" name="Picture 3"/>
          <p:cNvPicPr>
            <a:picLocks noChangeAspect="1"/>
          </p:cNvPicPr>
          <p:nvPr/>
        </p:nvPicPr>
        <p:blipFill>
          <a:blip r:embed="rId2"/>
          <a:stretch>
            <a:fillRect/>
          </a:stretch>
        </p:blipFill>
        <p:spPr>
          <a:xfrm>
            <a:off x="6729146" y="1600200"/>
            <a:ext cx="1812003" cy="2286000"/>
          </a:xfrm>
          <a:prstGeom prst="rect">
            <a:avLst/>
          </a:prstGeom>
        </p:spPr>
      </p:pic>
    </p:spTree>
    <p:extLst>
      <p:ext uri="{BB962C8B-B14F-4D97-AF65-F5344CB8AC3E}">
        <p14:creationId xmlns:p14="http://schemas.microsoft.com/office/powerpoint/2010/main" val="411233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31" y="831657"/>
            <a:ext cx="4201559" cy="1143000"/>
          </a:xfrm>
        </p:spPr>
        <p:txBody>
          <a:bodyPr/>
          <a:lstStyle/>
          <a:p>
            <a:r>
              <a:rPr lang="en-US" u="sng" dirty="0" smtClean="0">
                <a:latin typeface="Georgia"/>
                <a:cs typeface="Georgia"/>
              </a:rPr>
              <a:t>Trends</a:t>
            </a:r>
            <a:endParaRPr lang="en-US" u="sng" dirty="0">
              <a:latin typeface="Georgia"/>
              <a:cs typeface="Georgia"/>
            </a:endParaRPr>
          </a:p>
        </p:txBody>
      </p:sp>
      <p:sp>
        <p:nvSpPr>
          <p:cNvPr id="3" name="Content Placeholder 2"/>
          <p:cNvSpPr>
            <a:spLocks noGrp="1"/>
          </p:cNvSpPr>
          <p:nvPr>
            <p:ph idx="1"/>
          </p:nvPr>
        </p:nvSpPr>
        <p:spPr>
          <a:xfrm>
            <a:off x="401174" y="2004224"/>
            <a:ext cx="4062600" cy="3355194"/>
          </a:xfrm>
          <a:solidFill>
            <a:srgbClr val="FFFFFF"/>
          </a:solidFill>
        </p:spPr>
        <p:txBody>
          <a:bodyPr>
            <a:normAutofit fontScale="85000" lnSpcReduction="20000"/>
          </a:bodyPr>
          <a:lstStyle/>
          <a:p>
            <a:r>
              <a:rPr lang="en-US" sz="3000" dirty="0" smtClean="0">
                <a:latin typeface="Georgia"/>
                <a:cs typeface="Georgia"/>
              </a:rPr>
              <a:t>Animals</a:t>
            </a:r>
          </a:p>
          <a:p>
            <a:r>
              <a:rPr lang="en-US" sz="3000" dirty="0" smtClean="0">
                <a:latin typeface="Georgia"/>
                <a:cs typeface="Georgia"/>
              </a:rPr>
              <a:t>Family</a:t>
            </a:r>
          </a:p>
          <a:p>
            <a:r>
              <a:rPr lang="en-US" sz="3000" dirty="0" smtClean="0">
                <a:latin typeface="Georgia"/>
                <a:cs typeface="Georgia"/>
              </a:rPr>
              <a:t>Grandparent influence </a:t>
            </a:r>
          </a:p>
          <a:p>
            <a:r>
              <a:rPr lang="en-US" sz="3000" dirty="0" smtClean="0">
                <a:latin typeface="Georgia"/>
                <a:cs typeface="Georgia"/>
              </a:rPr>
              <a:t>Nature</a:t>
            </a:r>
          </a:p>
          <a:p>
            <a:r>
              <a:rPr lang="en-US" sz="3000" dirty="0" smtClean="0">
                <a:latin typeface="Georgia"/>
                <a:cs typeface="Georgia"/>
              </a:rPr>
              <a:t>Typically different illustrator</a:t>
            </a:r>
          </a:p>
          <a:p>
            <a:r>
              <a:rPr lang="en-US" sz="3000" dirty="0" smtClean="0">
                <a:latin typeface="Georgia"/>
                <a:cs typeface="Georgia"/>
              </a:rPr>
              <a:t>Food</a:t>
            </a:r>
          </a:p>
          <a:p>
            <a:r>
              <a:rPr lang="en-US" sz="3000" dirty="0" smtClean="0">
                <a:latin typeface="Georgia"/>
                <a:cs typeface="Georgia"/>
              </a:rPr>
              <a:t>Appalachia</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348930" y="-22262"/>
            <a:ext cx="3795070" cy="2413000"/>
          </a:xfrm>
          <a:prstGeom prst="rect">
            <a:avLst/>
          </a:prstGeom>
        </p:spPr>
      </p:pic>
      <p:pic>
        <p:nvPicPr>
          <p:cNvPr id="5" name="Picture 4"/>
          <p:cNvPicPr>
            <a:picLocks noChangeAspect="1"/>
          </p:cNvPicPr>
          <p:nvPr/>
        </p:nvPicPr>
        <p:blipFill>
          <a:blip r:embed="rId3"/>
          <a:stretch>
            <a:fillRect/>
          </a:stretch>
        </p:blipFill>
        <p:spPr>
          <a:xfrm>
            <a:off x="5348930" y="2296893"/>
            <a:ext cx="3795069" cy="2456045"/>
          </a:xfrm>
          <a:prstGeom prst="rect">
            <a:avLst/>
          </a:prstGeom>
        </p:spPr>
      </p:pic>
      <p:pic>
        <p:nvPicPr>
          <p:cNvPr id="7" name="Picture 6"/>
          <p:cNvPicPr>
            <a:picLocks noChangeAspect="1"/>
          </p:cNvPicPr>
          <p:nvPr/>
        </p:nvPicPr>
        <p:blipFill>
          <a:blip r:embed="rId4"/>
          <a:stretch>
            <a:fillRect/>
          </a:stretch>
        </p:blipFill>
        <p:spPr>
          <a:xfrm>
            <a:off x="5348930" y="4593786"/>
            <a:ext cx="3795069" cy="2264215"/>
          </a:xfrm>
          <a:prstGeom prst="rect">
            <a:avLst/>
          </a:prstGeom>
        </p:spPr>
      </p:pic>
    </p:spTree>
    <p:extLst>
      <p:ext uri="{BB962C8B-B14F-4D97-AF65-F5344CB8AC3E}">
        <p14:creationId xmlns:p14="http://schemas.microsoft.com/office/powerpoint/2010/main" val="303003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normAutofit/>
          </a:bodyPr>
          <a:lstStyle/>
          <a:p>
            <a:r>
              <a:rPr lang="en-US" sz="3500" u="sng" dirty="0" smtClean="0">
                <a:latin typeface="Georgia"/>
                <a:cs typeface="Georgia"/>
              </a:rPr>
              <a:t>When I </a:t>
            </a:r>
            <a:r>
              <a:rPr lang="en-US" sz="3500" u="sng" dirty="0">
                <a:latin typeface="Georgia"/>
                <a:cs typeface="Georgia"/>
              </a:rPr>
              <a:t>W</a:t>
            </a:r>
            <a:r>
              <a:rPr lang="en-US" sz="3500" u="sng" dirty="0" smtClean="0">
                <a:latin typeface="Georgia"/>
                <a:cs typeface="Georgia"/>
              </a:rPr>
              <a:t>as </a:t>
            </a:r>
            <a:r>
              <a:rPr lang="en-US" sz="3500" u="sng" dirty="0">
                <a:latin typeface="Georgia"/>
                <a:cs typeface="Georgia"/>
              </a:rPr>
              <a:t>Y</a:t>
            </a:r>
            <a:r>
              <a:rPr lang="en-US" sz="3500" u="sng" dirty="0" smtClean="0">
                <a:latin typeface="Georgia"/>
                <a:cs typeface="Georgia"/>
              </a:rPr>
              <a:t>oung In </a:t>
            </a:r>
            <a:r>
              <a:rPr lang="en-US" sz="3500" u="sng" dirty="0">
                <a:latin typeface="Georgia"/>
                <a:cs typeface="Georgia"/>
              </a:rPr>
              <a:t>T</a:t>
            </a:r>
            <a:r>
              <a:rPr lang="en-US" sz="3500" u="sng" dirty="0" smtClean="0">
                <a:latin typeface="Georgia"/>
                <a:cs typeface="Georgia"/>
              </a:rPr>
              <a:t>he Mountains</a:t>
            </a:r>
            <a:endParaRPr lang="en-US" sz="3500" u="sng" dirty="0">
              <a:latin typeface="Georgia"/>
              <a:cs typeface="Georgia"/>
            </a:endParaRPr>
          </a:p>
        </p:txBody>
      </p:sp>
      <p:sp>
        <p:nvSpPr>
          <p:cNvPr id="3" name="Content Placeholder 2"/>
          <p:cNvSpPr>
            <a:spLocks noGrp="1"/>
          </p:cNvSpPr>
          <p:nvPr>
            <p:ph idx="1"/>
          </p:nvPr>
        </p:nvSpPr>
        <p:spPr>
          <a:xfrm>
            <a:off x="239486" y="1181781"/>
            <a:ext cx="4278085" cy="5004933"/>
          </a:xfrm>
          <a:solidFill>
            <a:srgbClr val="FFFFFF"/>
          </a:solidFill>
          <a:ln w="57150" cmpd="sng">
            <a:solidFill>
              <a:schemeClr val="tx1"/>
            </a:solidFill>
          </a:ln>
        </p:spPr>
        <p:txBody>
          <a:bodyPr>
            <a:normAutofit lnSpcReduction="10000"/>
          </a:bodyPr>
          <a:lstStyle/>
          <a:p>
            <a:pPr marL="0" indent="0">
              <a:buNone/>
            </a:pPr>
            <a:r>
              <a:rPr lang="en-US" sz="2500" dirty="0" smtClean="0">
                <a:latin typeface="Georgia"/>
                <a:cs typeface="Georgia"/>
              </a:rPr>
              <a:t>This book includes many of the trends that are typical of her style. </a:t>
            </a:r>
            <a:r>
              <a:rPr lang="en-US" sz="2500" dirty="0" smtClean="0">
                <a:latin typeface="Georgia"/>
                <a:cs typeface="Georgia"/>
              </a:rPr>
              <a:t>It’s </a:t>
            </a:r>
            <a:r>
              <a:rPr lang="en-US" sz="2500" dirty="0" smtClean="0">
                <a:latin typeface="Georgia"/>
                <a:cs typeface="Georgia"/>
              </a:rPr>
              <a:t>about living with her  grandparents in the mountains when she was young.  She talks of the things she did during the day such as what she ate and what she did for fun.  It</a:t>
            </a:r>
            <a:r>
              <a:rPr lang="fr-FR" sz="2500" dirty="0" smtClean="0">
                <a:latin typeface="Georgia"/>
                <a:cs typeface="Georgia"/>
              </a:rPr>
              <a:t>’</a:t>
            </a:r>
            <a:r>
              <a:rPr lang="en-US" sz="2500" dirty="0" smtClean="0">
                <a:latin typeface="Georgia"/>
                <a:cs typeface="Georgia"/>
              </a:rPr>
              <a:t>s a reminiscent look at her childhood and how she would have never changed it for the world.</a:t>
            </a:r>
            <a:endParaRPr lang="en-US" sz="2500" dirty="0">
              <a:latin typeface="Georgia"/>
              <a:cs typeface="Georgia"/>
            </a:endParaRPr>
          </a:p>
        </p:txBody>
      </p:sp>
      <p:pic>
        <p:nvPicPr>
          <p:cNvPr id="7" name="Picture 6"/>
          <p:cNvPicPr>
            <a:picLocks noChangeAspect="1"/>
          </p:cNvPicPr>
          <p:nvPr/>
        </p:nvPicPr>
        <p:blipFill>
          <a:blip r:embed="rId2"/>
          <a:stretch>
            <a:fillRect/>
          </a:stretch>
        </p:blipFill>
        <p:spPr>
          <a:xfrm>
            <a:off x="4862287" y="1181781"/>
            <a:ext cx="4040414" cy="5004933"/>
          </a:xfrm>
          <a:prstGeom prst="rect">
            <a:avLst/>
          </a:prstGeom>
          <a:ln w="57150" cmpd="sng">
            <a:solidFill>
              <a:srgbClr val="000000"/>
            </a:solidFill>
          </a:ln>
        </p:spPr>
      </p:pic>
    </p:spTree>
    <p:extLst>
      <p:ext uri="{BB962C8B-B14F-4D97-AF65-F5344CB8AC3E}">
        <p14:creationId xmlns:p14="http://schemas.microsoft.com/office/powerpoint/2010/main" val="210454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a:cs typeface="Georgia"/>
              </a:rPr>
              <a:t>Curriculum Connections</a:t>
            </a:r>
            <a:endParaRPr lang="en-US" sz="4500" dirty="0">
              <a:latin typeface="Georgia"/>
              <a:cs typeface="Georgia"/>
            </a:endParaRPr>
          </a:p>
        </p:txBody>
      </p:sp>
      <p:sp>
        <p:nvSpPr>
          <p:cNvPr id="3" name="Content Placeholder 2"/>
          <p:cNvSpPr>
            <a:spLocks noGrp="1"/>
          </p:cNvSpPr>
          <p:nvPr>
            <p:ph idx="1"/>
          </p:nvPr>
        </p:nvSpPr>
        <p:spPr>
          <a:xfrm>
            <a:off x="457200" y="1417638"/>
            <a:ext cx="8229600" cy="3477976"/>
          </a:xfrm>
          <a:solidFill>
            <a:srgbClr val="FFFFFF"/>
          </a:solidFill>
        </p:spPr>
        <p:txBody>
          <a:bodyPr>
            <a:noAutofit/>
          </a:bodyPr>
          <a:lstStyle/>
          <a:p>
            <a:r>
              <a:rPr lang="en-US" sz="2500" dirty="0" smtClean="0">
                <a:latin typeface="Georgia"/>
                <a:cs typeface="Georgia"/>
              </a:rPr>
              <a:t>Money unit – </a:t>
            </a:r>
            <a:r>
              <a:rPr lang="en-US" sz="2500" dirty="0" smtClean="0">
                <a:latin typeface="Georgia"/>
                <a:cs typeface="Georgia"/>
              </a:rPr>
              <a:t>Students will use math to count money used in the grocery store in the book. </a:t>
            </a:r>
            <a:endParaRPr lang="en-US" sz="2500" dirty="0" smtClean="0">
              <a:latin typeface="Georgia"/>
              <a:cs typeface="Georgia"/>
            </a:endParaRPr>
          </a:p>
          <a:p>
            <a:r>
              <a:rPr lang="en-US" sz="2500" dirty="0" smtClean="0">
                <a:latin typeface="Georgia"/>
                <a:cs typeface="Georgia"/>
              </a:rPr>
              <a:t>Writing prompt – </a:t>
            </a:r>
            <a:r>
              <a:rPr lang="en-US" sz="2500" dirty="0" smtClean="0">
                <a:latin typeface="Georgia"/>
                <a:cs typeface="Georgia"/>
              </a:rPr>
              <a:t>Students will write about what their </a:t>
            </a:r>
            <a:r>
              <a:rPr lang="en-US" sz="2500" dirty="0" smtClean="0">
                <a:latin typeface="Georgia"/>
                <a:cs typeface="Georgia"/>
              </a:rPr>
              <a:t>day to day </a:t>
            </a:r>
            <a:r>
              <a:rPr lang="en-US" sz="2500" dirty="0" smtClean="0">
                <a:latin typeface="Georgia"/>
                <a:cs typeface="Georgia"/>
              </a:rPr>
              <a:t>routine would </a:t>
            </a:r>
            <a:r>
              <a:rPr lang="en-US" sz="2500" dirty="0" smtClean="0">
                <a:latin typeface="Georgia"/>
                <a:cs typeface="Georgia"/>
              </a:rPr>
              <a:t>look like </a:t>
            </a:r>
            <a:r>
              <a:rPr lang="en-US" sz="2500" dirty="0" smtClean="0">
                <a:latin typeface="Georgia"/>
                <a:cs typeface="Georgia"/>
              </a:rPr>
              <a:t>if they </a:t>
            </a:r>
            <a:r>
              <a:rPr lang="en-US" sz="2500" dirty="0" smtClean="0">
                <a:latin typeface="Georgia"/>
                <a:cs typeface="Georgia"/>
              </a:rPr>
              <a:t>lived in the mountains like the girl in the </a:t>
            </a:r>
            <a:r>
              <a:rPr lang="en-US" sz="2500" dirty="0" smtClean="0">
                <a:latin typeface="Georgia"/>
                <a:cs typeface="Georgia"/>
              </a:rPr>
              <a:t>story. </a:t>
            </a:r>
            <a:endParaRPr lang="en-US" sz="2500" dirty="0" smtClean="0">
              <a:latin typeface="Georgia"/>
              <a:cs typeface="Georgia"/>
            </a:endParaRPr>
          </a:p>
          <a:p>
            <a:r>
              <a:rPr lang="en-US" sz="2500" dirty="0" smtClean="0">
                <a:latin typeface="Georgia"/>
                <a:cs typeface="Georgia"/>
              </a:rPr>
              <a:t>Science </a:t>
            </a:r>
            <a:r>
              <a:rPr lang="en-US" sz="2500" dirty="0" smtClean="0">
                <a:latin typeface="Georgia"/>
                <a:cs typeface="Georgia"/>
              </a:rPr>
              <a:t>– Students will classify </a:t>
            </a:r>
            <a:r>
              <a:rPr lang="en-US" sz="2500" dirty="0" smtClean="0">
                <a:latin typeface="Georgia"/>
                <a:cs typeface="Georgia"/>
              </a:rPr>
              <a:t>each </a:t>
            </a:r>
            <a:r>
              <a:rPr lang="en-US" sz="2500" dirty="0" smtClean="0">
                <a:latin typeface="Georgia"/>
                <a:cs typeface="Georgia"/>
              </a:rPr>
              <a:t>animal listed in the book and tell whether it is a mammal, reptile, amphibian, etc.</a:t>
            </a:r>
            <a:endParaRPr lang="en-US" sz="2500" dirty="0">
              <a:latin typeface="Georgia"/>
              <a:cs typeface="Georgia"/>
            </a:endParaRPr>
          </a:p>
        </p:txBody>
      </p:sp>
    </p:spTree>
    <p:extLst>
      <p:ext uri="{BB962C8B-B14F-4D97-AF65-F5344CB8AC3E}">
        <p14:creationId xmlns:p14="http://schemas.microsoft.com/office/powerpoint/2010/main" val="3726298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13312</TotalTime>
  <Words>486</Words>
  <Application>Microsoft Macintosh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Cynthia Rylant</vt:lpstr>
      <vt:lpstr>PowerPoint Presentation</vt:lpstr>
      <vt:lpstr>Biography - Childhood</vt:lpstr>
      <vt:lpstr>Biography - Adulthood</vt:lpstr>
      <vt:lpstr>Book List</vt:lpstr>
      <vt:lpstr>Awards/Recognition/Nominations</vt:lpstr>
      <vt:lpstr>Trends</vt:lpstr>
      <vt:lpstr>When I Was Young In The Mountains</vt:lpstr>
      <vt:lpstr>Curriculum Connections</vt:lpstr>
    </vt:vector>
  </TitlesOfParts>
  <Company>University of North Carolina Wilmington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Langston</dc:creator>
  <cp:lastModifiedBy>Connor Langston</cp:lastModifiedBy>
  <cp:revision>16</cp:revision>
  <dcterms:created xsi:type="dcterms:W3CDTF">2014-02-14T20:02:39Z</dcterms:created>
  <dcterms:modified xsi:type="dcterms:W3CDTF">2014-02-25T16:14:21Z</dcterms:modified>
</cp:coreProperties>
</file>